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77" r:id="rId6"/>
    <p:sldId id="278" r:id="rId7"/>
    <p:sldId id="279" r:id="rId8"/>
    <p:sldId id="280" r:id="rId9"/>
    <p:sldId id="266" r:id="rId10"/>
    <p:sldId id="272" r:id="rId11"/>
    <p:sldId id="273" r:id="rId12"/>
    <p:sldId id="274" r:id="rId13"/>
    <p:sldId id="275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76" r:id="rId23"/>
    <p:sldId id="26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8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0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EF6B7-3BD9-432E-97B0-690FE626D00B}" type="datetimeFigureOut">
              <a:rPr lang="en-US" smtClean="0"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6F0E6-1B58-4C47-96A6-433E0AF83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4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762000"/>
            <a:ext cx="8153400" cy="1470025"/>
          </a:xfrm>
        </p:spPr>
        <p:txBody>
          <a:bodyPr/>
          <a:lstStyle/>
          <a:p>
            <a:r>
              <a:rPr lang="en-US" b="1" dirty="0" smtClean="0"/>
              <a:t>Chapter 3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62400"/>
            <a:ext cx="8077200" cy="1600200"/>
          </a:xfrm>
        </p:spPr>
        <p:txBody>
          <a:bodyPr>
            <a:normAutofit fontScale="77500" lnSpcReduction="20000"/>
          </a:bodyPr>
          <a:lstStyle/>
          <a:p>
            <a:r>
              <a:rPr lang="en-US" sz="5400" b="1" dirty="0">
                <a:solidFill>
                  <a:schemeClr val="tx1"/>
                </a:solidFill>
              </a:rPr>
              <a:t>Lab 3                                                                                                      Headers, Horizontal Rules, &amp; Fonts</a:t>
            </a:r>
            <a:endParaRPr lang="en-US" sz="5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3463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7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864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Empty Elements Must Also Be </a:t>
            </a:r>
            <a:r>
              <a:rPr lang="en-US" b="1" dirty="0" smtClean="0"/>
              <a:t>Closed in XHTML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99" y="1905000"/>
            <a:ext cx="8049491" cy="4953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This </a:t>
            </a:r>
            <a:r>
              <a:rPr lang="en-US" b="1" dirty="0">
                <a:solidFill>
                  <a:srgbClr val="FF0000"/>
                </a:solidFill>
              </a:rPr>
              <a:t>is wrong: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A break: &lt;br&gt;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A horizontal rule: &lt;hr&gt;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sz="2800" b="1" dirty="0">
                <a:solidFill>
                  <a:srgbClr val="FF0000"/>
                </a:solidFill>
              </a:rPr>
              <a:t>An image: &lt;img src="happy.gif" alt="Happy face"&gt;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This is correct: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 break: &lt;br /&gt;</a:t>
            </a:r>
            <a:br>
              <a:rPr lang="en-US" dirty="0"/>
            </a:br>
            <a:r>
              <a:rPr lang="en-US" dirty="0"/>
              <a:t>A horizontal rule: &lt;hr /&gt;</a:t>
            </a:r>
            <a:br>
              <a:rPr lang="en-US" dirty="0"/>
            </a:br>
            <a:r>
              <a:rPr lang="en-US" sz="2800" dirty="0"/>
              <a:t>An image: &lt;img src="happy.gif" alt="Happy face" </a:t>
            </a:r>
            <a:r>
              <a:rPr lang="en-US" sz="2800" dirty="0" smtClean="0"/>
              <a:t>/&gt;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849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XHTML Elements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Attributes Must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In Lower Case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8153400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This </a:t>
            </a:r>
            <a:r>
              <a:rPr lang="en-US" b="1" dirty="0">
                <a:solidFill>
                  <a:srgbClr val="FF0000"/>
                </a:solidFill>
              </a:rPr>
              <a:t>is wrong: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&lt;BODY&gt;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&lt;P&gt;This is a paragraph&lt;/P&gt;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&lt;/BODY&gt;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This is correct: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&lt;body&gt;</a:t>
            </a:r>
            <a:br>
              <a:rPr lang="en-US" dirty="0"/>
            </a:br>
            <a:r>
              <a:rPr lang="en-US" dirty="0"/>
              <a:t>&lt;p&gt;This is a paragraph&lt;/p&gt;</a:t>
            </a:r>
            <a:br>
              <a:rPr lang="en-US" dirty="0"/>
            </a:br>
            <a:r>
              <a:rPr lang="en-US" dirty="0"/>
              <a:t>&lt;/body&gt;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XHTML Attribute Names Must Be In Lower Case</a:t>
            </a: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This is wrong: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&lt;table WIDTH="100%"&gt;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This is correct: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&lt;table width="100</a:t>
            </a:r>
            <a:r>
              <a:rPr lang="en-US" dirty="0" smtClean="0"/>
              <a:t>%"&gt;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2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618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Attribute Values Must Be </a:t>
            </a:r>
            <a:r>
              <a:rPr lang="en-US" b="1" dirty="0" smtClean="0"/>
              <a:t>Quoted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8153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This </a:t>
            </a:r>
            <a:r>
              <a:rPr lang="en-US" b="1" dirty="0">
                <a:solidFill>
                  <a:srgbClr val="FF0000"/>
                </a:solidFill>
              </a:rPr>
              <a:t>is wrong: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&lt;table width=100%&gt;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This is correct: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&lt;table width="100%"&gt;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78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Attribute Minimization Is </a:t>
            </a:r>
            <a:r>
              <a:rPr lang="en-US" b="1" dirty="0" smtClean="0"/>
              <a:t>Forbidden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8042564" cy="50222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Wrong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&lt;input type="checkbox" name="vehicle" value="car" checked /&gt;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Correct: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&lt;input type="checkbox" name="vehicle" value="car" checked="checked" </a:t>
            </a:r>
            <a:r>
              <a:rPr lang="en-US" dirty="0" smtClean="0"/>
              <a:t>/&gt;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Wrong: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&lt;input type="text" name="lastname" disabled /&gt;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/>
              <a:t>Correct: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&lt;input type="text" name="lastname" disabled="disabled" /&gt;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9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en-US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Definition and Usage of the Font </a:t>
            </a:r>
            <a:r>
              <a:rPr lang="en-US" alt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tag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842837"/>
              </p:ext>
            </p:extLst>
          </p:nvPr>
        </p:nvGraphicFramePr>
        <p:xfrm>
          <a:off x="1052945" y="4419600"/>
          <a:ext cx="8091055" cy="1758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743200"/>
                <a:gridCol w="260465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Attribute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Value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color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rgb(x,x,x)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#xxxxxx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colorname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Not supported in HTML5.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Specifies the color of text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face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font_family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Not supported in HTML5.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Specifies the font of text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size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 supported in HTML5.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Specifies the size of text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66800" y="1181607"/>
            <a:ext cx="79248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&lt;font&gt; tag is not supported in HTML5. Use CSS instead.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&lt;font&gt; tag specifies the font face, font size, and color of text.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Optional Attributes of the font tag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</a:t>
            </a:r>
            <a:r>
              <a:rPr lang="en-US" b="1" dirty="0" smtClean="0"/>
              <a:t>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 </a:t>
            </a:r>
            <a:r>
              <a:rPr lang="en-US" b="1" dirty="0">
                <a:solidFill>
                  <a:srgbClr val="FF0000"/>
                </a:solidFill>
              </a:rPr>
              <a:t>am Red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 am Blue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/>
              <a:t>HTML Styling</a:t>
            </a:r>
            <a:endParaRPr lang="en-US" dirty="0"/>
          </a:p>
          <a:p>
            <a:r>
              <a:rPr lang="en-US" dirty="0"/>
              <a:t>Every HTML element has a </a:t>
            </a:r>
            <a:r>
              <a:rPr lang="en-US" b="1" dirty="0"/>
              <a:t>default style</a:t>
            </a:r>
            <a:r>
              <a:rPr lang="en-US" dirty="0"/>
              <a:t> (background color is white and text color is black).</a:t>
            </a:r>
          </a:p>
          <a:p>
            <a:r>
              <a:rPr lang="en-US" dirty="0"/>
              <a:t>Changing the default style of an HTML element, can be done with the </a:t>
            </a:r>
            <a:r>
              <a:rPr lang="en-US" b="1" dirty="0"/>
              <a:t>style attribute</a:t>
            </a:r>
            <a:r>
              <a:rPr lang="en-US" dirty="0"/>
              <a:t>.</a:t>
            </a:r>
          </a:p>
          <a:p>
            <a:r>
              <a:rPr lang="en-US" dirty="0"/>
              <a:t>This example changes the default background color from white to lightgrey: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313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8229600" cy="49079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/>
              <a:t>body style="background-color:lightgrey"&gt;</a:t>
            </a:r>
            <a:br>
              <a:rPr lang="en-US" dirty="0"/>
            </a:br>
            <a:r>
              <a:rPr lang="en-US" dirty="0"/>
              <a:t>  &lt;h1&gt;This is a heading&lt;/h1&gt;</a:t>
            </a:r>
            <a:br>
              <a:rPr lang="en-US" dirty="0"/>
            </a:br>
            <a:r>
              <a:rPr lang="en-US" dirty="0"/>
              <a:t>  &lt;p&gt;This is a paragraph.&lt;/p&gt;</a:t>
            </a:r>
            <a:br>
              <a:rPr lang="en-US" dirty="0"/>
            </a:br>
            <a:r>
              <a:rPr lang="en-US" dirty="0"/>
              <a:t>&lt;/body&gt;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***Note:</a:t>
            </a:r>
            <a:r>
              <a:rPr lang="en-US" dirty="0"/>
              <a:t> The bgcolor attribute, supported in older versions of HTML, is not valid in HTML5.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The HTML Style Attribute</a:t>
            </a:r>
            <a:endParaRPr lang="en-US" dirty="0"/>
          </a:p>
          <a:p>
            <a:r>
              <a:rPr lang="en-US" dirty="0"/>
              <a:t>The HTML style attribute has the following </a:t>
            </a:r>
            <a:r>
              <a:rPr lang="en-US" b="1" dirty="0" smtClean="0"/>
              <a:t>syntax</a:t>
            </a:r>
            <a:r>
              <a:rPr lang="en-US" dirty="0" smtClean="0"/>
              <a:t>: style</a:t>
            </a:r>
            <a:r>
              <a:rPr lang="en-US" dirty="0"/>
              <a:t>="</a:t>
            </a:r>
            <a:r>
              <a:rPr lang="en-US" i="1" dirty="0"/>
              <a:t>property</a:t>
            </a:r>
            <a:r>
              <a:rPr lang="en-US" dirty="0"/>
              <a:t>:</a:t>
            </a:r>
            <a:r>
              <a:rPr lang="en-US" i="1" dirty="0"/>
              <a:t>value</a:t>
            </a:r>
            <a:r>
              <a:rPr lang="en-US" dirty="0"/>
              <a:t>" </a:t>
            </a:r>
          </a:p>
          <a:p>
            <a:r>
              <a:rPr lang="en-US" dirty="0"/>
              <a:t>The </a:t>
            </a:r>
            <a:r>
              <a:rPr lang="en-US" b="1" i="1" dirty="0"/>
              <a:t>property</a:t>
            </a:r>
            <a:r>
              <a:rPr lang="en-US" dirty="0"/>
              <a:t> is a CSS property. The </a:t>
            </a:r>
            <a:r>
              <a:rPr lang="en-US" b="1" i="1" dirty="0"/>
              <a:t>value</a:t>
            </a:r>
            <a:r>
              <a:rPr lang="en-US" dirty="0"/>
              <a:t> is a CSS value.</a:t>
            </a:r>
          </a:p>
        </p:txBody>
      </p:sp>
    </p:spTree>
    <p:extLst>
      <p:ext uri="{BB962C8B-B14F-4D97-AF65-F5344CB8AC3E}">
        <p14:creationId xmlns:p14="http://schemas.microsoft.com/office/powerpoint/2010/main" val="2098833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82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Text </a:t>
            </a:r>
            <a:r>
              <a:rPr lang="en-US" b="1" dirty="0" smtClean="0"/>
              <a:t>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color</a:t>
            </a:r>
            <a:r>
              <a:rPr lang="en-US" dirty="0"/>
              <a:t> property defines the text color to be used for an HTML element: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&lt;body&gt;</a:t>
            </a:r>
            <a:br>
              <a:rPr lang="en-US" dirty="0"/>
            </a:br>
            <a:r>
              <a:rPr lang="en-US" dirty="0"/>
              <a:t>  &lt;h1 style="color:blue"&gt;This is a heading&lt;/h1&gt;</a:t>
            </a:r>
            <a:br>
              <a:rPr lang="en-US" dirty="0"/>
            </a:br>
            <a:r>
              <a:rPr lang="en-US" dirty="0"/>
              <a:t>  &lt;p style="color:red"&gt;This is a paragraph.&lt;/p&gt;</a:t>
            </a:r>
            <a:br>
              <a:rPr lang="en-US" dirty="0"/>
            </a:br>
            <a:r>
              <a:rPr lang="en-US" dirty="0"/>
              <a:t>&lt;/body&gt;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965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009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</a:t>
            </a:r>
            <a:r>
              <a:rPr lang="en-US" b="1" dirty="0" smtClean="0"/>
              <a:t>Fonts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1"/>
            <a:ext cx="8229600" cy="5029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/>
              <a:t>font-family</a:t>
            </a:r>
            <a:r>
              <a:rPr lang="en-US" dirty="0"/>
              <a:t> property defines the font to be used for an HTML element: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&lt;body&gt;</a:t>
            </a:r>
            <a:br>
              <a:rPr lang="en-US" dirty="0"/>
            </a:br>
            <a:r>
              <a:rPr lang="en-US" dirty="0"/>
              <a:t>  &lt;h1 style="font-family:verdana"&gt;This is a heading&lt;/h1&gt;</a:t>
            </a:r>
            <a:br>
              <a:rPr lang="en-US" dirty="0"/>
            </a:br>
            <a:r>
              <a:rPr lang="en-US" dirty="0"/>
              <a:t>  &lt;p style="font-family:courier"&gt;This is a paragraph.&lt;/p&gt;</a:t>
            </a:r>
            <a:br>
              <a:rPr lang="en-US" dirty="0"/>
            </a:br>
            <a:r>
              <a:rPr lang="en-US" dirty="0"/>
              <a:t>&lt;/body&gt;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***Note</a:t>
            </a:r>
            <a:r>
              <a:rPr lang="en-US" dirty="0"/>
              <a:t>: The &lt;font&gt; tag, supported in older versions of HTML, is not valid in HTML5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23533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Text </a:t>
            </a:r>
            <a:r>
              <a:rPr lang="en-US" b="1" dirty="0" smtClean="0"/>
              <a:t>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/>
              <a:t>font-size</a:t>
            </a:r>
            <a:r>
              <a:rPr lang="en-US" dirty="0"/>
              <a:t> property defines the text size to be used for an HTML element: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&lt;body&gt;</a:t>
            </a:r>
            <a:br>
              <a:rPr lang="en-US" dirty="0"/>
            </a:br>
            <a:r>
              <a:rPr lang="en-US" dirty="0"/>
              <a:t> </a:t>
            </a:r>
            <a:r>
              <a:rPr lang="en-US" sz="2800" dirty="0"/>
              <a:t> &lt;h1 style="font-size:300%"&gt;This is </a:t>
            </a:r>
            <a:r>
              <a:rPr lang="en-US" sz="2800" dirty="0" smtClean="0"/>
              <a:t>a heading</a:t>
            </a:r>
            <a:r>
              <a:rPr lang="en-US" sz="2800" dirty="0"/>
              <a:t>&lt;/h1&gt;</a:t>
            </a:r>
            <a:br>
              <a:rPr lang="en-US" sz="2800" dirty="0"/>
            </a:br>
            <a:r>
              <a:rPr lang="en-US" sz="2800" dirty="0"/>
              <a:t>  &lt;p style="font-size:160%"&gt;This is </a:t>
            </a:r>
            <a:r>
              <a:rPr lang="en-US" sz="2800" dirty="0" smtClean="0"/>
              <a:t>a paragraph</a:t>
            </a:r>
            <a:r>
              <a:rPr lang="en-US" sz="2800" dirty="0"/>
              <a:t>.&lt;/p&gt;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&lt;/body&gt;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90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Objectives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229600" cy="4959927"/>
          </a:xfrm>
        </p:spPr>
        <p:txBody>
          <a:bodyPr/>
          <a:lstStyle/>
          <a:p>
            <a:pPr lvl="0"/>
            <a:r>
              <a:rPr lang="en-US" dirty="0" smtClean="0"/>
              <a:t>Create </a:t>
            </a:r>
            <a:r>
              <a:rPr lang="en-US" dirty="0"/>
              <a:t>different size Headers.</a:t>
            </a:r>
          </a:p>
          <a:p>
            <a:pPr lvl="0"/>
            <a:r>
              <a:rPr lang="en-US" dirty="0"/>
              <a:t>Create </a:t>
            </a:r>
            <a:r>
              <a:rPr lang="en-US" dirty="0" smtClean="0"/>
              <a:t>fonts </a:t>
            </a:r>
            <a:r>
              <a:rPr lang="en-US" dirty="0"/>
              <a:t>using the </a:t>
            </a:r>
            <a:r>
              <a:rPr lang="en-US" dirty="0" smtClean="0"/>
              <a:t>&lt;font&gt; </a:t>
            </a:r>
            <a:r>
              <a:rPr lang="en-US" dirty="0"/>
              <a:t>tags.</a:t>
            </a:r>
          </a:p>
          <a:p>
            <a:pPr lvl="0"/>
            <a:r>
              <a:rPr lang="en-US" dirty="0"/>
              <a:t>Be able to add breaks using the &lt;</a:t>
            </a:r>
            <a:r>
              <a:rPr lang="en-US" dirty="0" smtClean="0"/>
              <a:t>br/&gt; </a:t>
            </a:r>
            <a:r>
              <a:rPr lang="en-US" dirty="0"/>
              <a:t>tags.</a:t>
            </a:r>
          </a:p>
          <a:p>
            <a:pPr lvl="0"/>
            <a:r>
              <a:rPr lang="en-US" dirty="0"/>
              <a:t>Be able to </a:t>
            </a:r>
            <a:r>
              <a:rPr lang="en-US" dirty="0" smtClean="0"/>
              <a:t>create Horizontal Rule.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Text </a:t>
            </a:r>
            <a:r>
              <a:rPr lang="en-US" b="1" dirty="0" smtClean="0"/>
              <a:t>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/>
              <a:t>text-align</a:t>
            </a:r>
            <a:r>
              <a:rPr lang="en-US" dirty="0"/>
              <a:t> property defines the horizontal text alignment for an HTML element: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&lt;body&gt;</a:t>
            </a:r>
            <a:br>
              <a:rPr lang="en-US" dirty="0"/>
            </a:br>
            <a:r>
              <a:rPr lang="en-US" dirty="0"/>
              <a:t>  </a:t>
            </a:r>
            <a:r>
              <a:rPr lang="en-US" sz="3000" dirty="0"/>
              <a:t>&lt;h1 style="text-align:center"&gt;Centered Heading&lt;/h1&gt;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&lt;p&gt;This is a paragraph.&lt;/p&gt;</a:t>
            </a:r>
            <a:br>
              <a:rPr lang="en-US" dirty="0"/>
            </a:br>
            <a:r>
              <a:rPr lang="en-US" dirty="0"/>
              <a:t>&lt;/body&gt;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*** Note:</a:t>
            </a:r>
            <a:r>
              <a:rPr lang="en-US" dirty="0"/>
              <a:t> The &lt;center&gt; tag, supported in older versions of HTML, is not valid in HTML5.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699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66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STYLE </a:t>
            </a:r>
            <a:r>
              <a:rPr lang="en-US" b="1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109" y="2332037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Use </a:t>
            </a:r>
            <a:r>
              <a:rPr lang="en-US" dirty="0"/>
              <a:t>the </a:t>
            </a:r>
            <a:r>
              <a:rPr lang="en-US" b="1" dirty="0"/>
              <a:t>style</a:t>
            </a:r>
            <a:r>
              <a:rPr lang="en-US" dirty="0"/>
              <a:t> attribute for styling HTML elements</a:t>
            </a:r>
          </a:p>
          <a:p>
            <a:pPr lvl="0"/>
            <a:r>
              <a:rPr lang="en-US" dirty="0"/>
              <a:t>Use </a:t>
            </a:r>
            <a:r>
              <a:rPr lang="en-US" b="1" dirty="0"/>
              <a:t>background-color</a:t>
            </a:r>
            <a:r>
              <a:rPr lang="en-US" dirty="0"/>
              <a:t> for background color</a:t>
            </a:r>
          </a:p>
          <a:p>
            <a:pPr lvl="0"/>
            <a:r>
              <a:rPr lang="en-US" dirty="0"/>
              <a:t>Use </a:t>
            </a:r>
            <a:r>
              <a:rPr lang="en-US" b="1" dirty="0"/>
              <a:t>color</a:t>
            </a:r>
            <a:r>
              <a:rPr lang="en-US" dirty="0"/>
              <a:t> for text colors</a:t>
            </a:r>
          </a:p>
          <a:p>
            <a:pPr lvl="0"/>
            <a:r>
              <a:rPr lang="en-US" dirty="0"/>
              <a:t>Use </a:t>
            </a:r>
            <a:r>
              <a:rPr lang="en-US" b="1" dirty="0"/>
              <a:t>font-family</a:t>
            </a:r>
            <a:r>
              <a:rPr lang="en-US" dirty="0"/>
              <a:t> for text fonts</a:t>
            </a:r>
          </a:p>
          <a:p>
            <a:pPr lvl="0"/>
            <a:r>
              <a:rPr lang="en-US" dirty="0"/>
              <a:t>Use </a:t>
            </a:r>
            <a:r>
              <a:rPr lang="en-US" b="1" dirty="0"/>
              <a:t>font-size</a:t>
            </a:r>
            <a:r>
              <a:rPr lang="en-US" dirty="0"/>
              <a:t> for text sizes</a:t>
            </a:r>
          </a:p>
          <a:p>
            <a:pPr lvl="0"/>
            <a:r>
              <a:rPr lang="en-US" dirty="0"/>
              <a:t>Use </a:t>
            </a:r>
            <a:r>
              <a:rPr lang="en-US" b="1" dirty="0"/>
              <a:t>text-align</a:t>
            </a:r>
            <a:r>
              <a:rPr lang="en-US" dirty="0"/>
              <a:t> for text alignment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95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How to Convert from HTML to </a:t>
            </a:r>
            <a:r>
              <a:rPr lang="en-US" b="1" dirty="0" smtClean="0"/>
              <a:t>XHTML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1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Add </a:t>
            </a:r>
            <a:r>
              <a:rPr lang="en-US" dirty="0"/>
              <a:t>an XHTML &lt;!DOCTYPE&gt; to the first line of every page</a:t>
            </a:r>
          </a:p>
          <a:p>
            <a:pPr lvl="0"/>
            <a:r>
              <a:rPr lang="en-US" dirty="0"/>
              <a:t>Add an xmlns attribute to the html element of every page</a:t>
            </a:r>
          </a:p>
          <a:p>
            <a:pPr lvl="0"/>
            <a:r>
              <a:rPr lang="en-US" dirty="0"/>
              <a:t>Change all element names to lowercase</a:t>
            </a:r>
          </a:p>
          <a:p>
            <a:pPr lvl="0"/>
            <a:r>
              <a:rPr lang="en-US" dirty="0"/>
              <a:t>Close all empty elements</a:t>
            </a:r>
          </a:p>
          <a:p>
            <a:pPr lvl="0"/>
            <a:r>
              <a:rPr lang="en-US" dirty="0"/>
              <a:t>Change all attribute names to lowercase</a:t>
            </a:r>
          </a:p>
          <a:p>
            <a:pPr lvl="0"/>
            <a:r>
              <a:rPr lang="en-US" dirty="0"/>
              <a:t>Quote all attribute values</a:t>
            </a:r>
          </a:p>
        </p:txBody>
      </p:sp>
    </p:spTree>
    <p:extLst>
      <p:ext uri="{BB962C8B-B14F-4D97-AF65-F5344CB8AC3E}">
        <p14:creationId xmlns:p14="http://schemas.microsoft.com/office/powerpoint/2010/main" val="139197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925291"/>
          </a:xfrm>
        </p:spPr>
        <p:txBody>
          <a:bodyPr>
            <a:normAutofit/>
          </a:bodyPr>
          <a:lstStyle/>
          <a:p>
            <a:r>
              <a:rPr lang="en-US" dirty="0" smtClean="0"/>
              <a:t>Things you should know</a:t>
            </a:r>
          </a:p>
          <a:p>
            <a:pPr lvl="1"/>
            <a:r>
              <a:rPr lang="en-US" dirty="0" smtClean="0"/>
              <a:t>4 major tags (html,head,title,body)</a:t>
            </a:r>
          </a:p>
          <a:p>
            <a:pPr lvl="1"/>
            <a:r>
              <a:rPr lang="en-US" dirty="0" smtClean="0"/>
              <a:t>&lt;br/&gt; newline tag no close tag</a:t>
            </a:r>
          </a:p>
          <a:p>
            <a:pPr lvl="1"/>
            <a:r>
              <a:rPr lang="en-US" dirty="0" smtClean="0"/>
              <a:t>&lt;H#&gt; tags (1-6) with attribute align (left, right, center)</a:t>
            </a:r>
          </a:p>
          <a:p>
            <a:pPr lvl="1"/>
            <a:r>
              <a:rPr lang="en-US" dirty="0" smtClean="0"/>
              <a:t>&lt;font size = “#”&gt;  #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1-7</a:t>
            </a:r>
          </a:p>
        </p:txBody>
      </p:sp>
    </p:spTree>
    <p:extLst>
      <p:ext uri="{BB962C8B-B14F-4D97-AF65-F5344CB8AC3E}">
        <p14:creationId xmlns:p14="http://schemas.microsoft.com/office/powerpoint/2010/main" val="289938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473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Creating </a:t>
            </a:r>
            <a:r>
              <a:rPr lang="en-US" b="1" dirty="0" smtClean="0"/>
              <a:t>Headers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1"/>
            <a:ext cx="8229600" cy="512618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Headers </a:t>
            </a:r>
            <a:r>
              <a:rPr lang="en-US" sz="2400" dirty="0"/>
              <a:t>are created by using the tag </a:t>
            </a:r>
            <a:r>
              <a:rPr lang="en-US" sz="2400" dirty="0" smtClean="0"/>
              <a:t>&lt;h#&gt;…&lt;/</a:t>
            </a:r>
            <a:r>
              <a:rPr lang="en-US" sz="2400" dirty="0"/>
              <a:t>h</a:t>
            </a:r>
            <a:r>
              <a:rPr lang="en-US" sz="2400" dirty="0" smtClean="0"/>
              <a:t>#&gt; </a:t>
            </a:r>
            <a:r>
              <a:rPr lang="en-US" sz="2400" dirty="0"/>
              <a:t>where # equals a number between 1 and 6 inclusively inside the body tags </a:t>
            </a:r>
            <a:r>
              <a:rPr lang="en-US" sz="2400" dirty="0" smtClean="0"/>
              <a:t>&lt;body&gt;…&lt;/body</a:t>
            </a:r>
            <a:r>
              <a:rPr lang="en-US" sz="2400" dirty="0"/>
              <a:t>&gt;. </a:t>
            </a:r>
            <a:r>
              <a:rPr lang="en-US" sz="2400" dirty="0" smtClean="0"/>
              <a:t> Header tag does have attribute align. Attribute </a:t>
            </a:r>
            <a:r>
              <a:rPr lang="en-US" sz="2400" dirty="0"/>
              <a:t>gives you the choices between (</a:t>
            </a:r>
            <a:r>
              <a:rPr lang="en-US" sz="2400" b="1" dirty="0"/>
              <a:t>left, center, </a:t>
            </a:r>
            <a:r>
              <a:rPr lang="en-US" sz="2400" b="1" dirty="0" smtClean="0"/>
              <a:t>right)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&lt;h1&gt; Subject&lt;/h1&gt;    - font 24 pixels and Bold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Subject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&lt;/h2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-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pixels and Bold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&lt;h3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Subject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&lt;/h3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-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pixels and Bold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&lt;h4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Subject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&lt;/h4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- font 12 pixels and Bold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&lt;h5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Subject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&lt;/h5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- font 10 pixels and Bold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&lt;h6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Subject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&lt;/h6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- font 8 pixels and Bold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733800"/>
            <a:ext cx="1035050" cy="283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20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96636"/>
            <a:ext cx="8229600" cy="1143000"/>
          </a:xfrm>
        </p:spPr>
        <p:txBody>
          <a:bodyPr/>
          <a:lstStyle/>
          <a:p>
            <a:r>
              <a:rPr lang="en-US" b="1" dirty="0" smtClean="0"/>
              <a:t>Headers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05000"/>
            <a:ext cx="5029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8200" y="1939636"/>
            <a:ext cx="3505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" dirty="0"/>
          </a:p>
          <a:p>
            <a:r>
              <a:rPr lang="pt-BR" sz="2400" dirty="0" smtClean="0"/>
              <a:t>&lt;h1</a:t>
            </a:r>
            <a:r>
              <a:rPr lang="pt-BR" sz="2400" dirty="0"/>
              <a:t>&gt; I’m H1 </a:t>
            </a:r>
            <a:r>
              <a:rPr lang="pt-BR" sz="2400" dirty="0" smtClean="0"/>
              <a:t>&lt;/h1</a:t>
            </a:r>
            <a:r>
              <a:rPr lang="pt-BR" sz="2400" dirty="0"/>
              <a:t>&gt; </a:t>
            </a:r>
            <a:r>
              <a:rPr lang="pt-BR" sz="2400" dirty="0" smtClean="0"/>
              <a:t>&lt;br/&gt;</a:t>
            </a:r>
            <a:endParaRPr lang="pt-BR" sz="2400" dirty="0"/>
          </a:p>
          <a:p>
            <a:r>
              <a:rPr lang="pt-BR" sz="2400" dirty="0" smtClean="0"/>
              <a:t>&lt;h2</a:t>
            </a:r>
            <a:r>
              <a:rPr lang="pt-BR" sz="2400" dirty="0"/>
              <a:t>&gt; I’m H2 </a:t>
            </a:r>
            <a:r>
              <a:rPr lang="pt-BR" sz="2400" dirty="0" smtClean="0"/>
              <a:t>&lt;/h2</a:t>
            </a:r>
            <a:r>
              <a:rPr lang="pt-BR" sz="2400" dirty="0"/>
              <a:t>&gt; </a:t>
            </a:r>
            <a:r>
              <a:rPr lang="pt-BR" sz="2400" dirty="0" smtClean="0"/>
              <a:t>&lt;br/&gt;</a:t>
            </a:r>
            <a:endParaRPr lang="pt-BR" sz="2400" dirty="0"/>
          </a:p>
          <a:p>
            <a:r>
              <a:rPr lang="pt-BR" sz="2400" dirty="0" smtClean="0"/>
              <a:t>&lt;h3</a:t>
            </a:r>
            <a:r>
              <a:rPr lang="pt-BR" sz="2400" dirty="0"/>
              <a:t>&gt; I’m H3 </a:t>
            </a:r>
            <a:r>
              <a:rPr lang="pt-BR" sz="2400" dirty="0" smtClean="0"/>
              <a:t>&lt;/h3</a:t>
            </a:r>
            <a:r>
              <a:rPr lang="pt-BR" sz="2400" dirty="0"/>
              <a:t>&gt; </a:t>
            </a:r>
            <a:r>
              <a:rPr lang="pt-BR" sz="2400" dirty="0" smtClean="0"/>
              <a:t>&lt;br/&gt;</a:t>
            </a:r>
            <a:endParaRPr lang="pt-BR" sz="2400" dirty="0"/>
          </a:p>
          <a:p>
            <a:r>
              <a:rPr lang="pt-BR" sz="2400" dirty="0" smtClean="0"/>
              <a:t>&lt;h4</a:t>
            </a:r>
            <a:r>
              <a:rPr lang="pt-BR" sz="2400" dirty="0"/>
              <a:t>&gt; I’m H4 </a:t>
            </a:r>
            <a:r>
              <a:rPr lang="pt-BR" sz="2400" dirty="0" smtClean="0"/>
              <a:t>&lt;/h4</a:t>
            </a:r>
            <a:r>
              <a:rPr lang="pt-BR" sz="2400" dirty="0"/>
              <a:t>&gt; </a:t>
            </a:r>
            <a:r>
              <a:rPr lang="pt-BR" sz="2400" dirty="0" smtClean="0"/>
              <a:t>&lt;br/&gt;</a:t>
            </a:r>
            <a:endParaRPr lang="pt-BR" sz="2400" dirty="0"/>
          </a:p>
          <a:p>
            <a:r>
              <a:rPr lang="pt-BR" sz="2400" dirty="0" smtClean="0"/>
              <a:t>&lt;h5</a:t>
            </a:r>
            <a:r>
              <a:rPr lang="pt-BR" sz="2400" dirty="0"/>
              <a:t>&gt; I’m H5 </a:t>
            </a:r>
            <a:r>
              <a:rPr lang="pt-BR" sz="2400" dirty="0" smtClean="0"/>
              <a:t>&lt;/h5</a:t>
            </a:r>
            <a:r>
              <a:rPr lang="pt-BR" sz="2400" dirty="0"/>
              <a:t>&gt; </a:t>
            </a:r>
            <a:r>
              <a:rPr lang="pt-BR" sz="2400" dirty="0" smtClean="0"/>
              <a:t>&lt;br/&gt;</a:t>
            </a:r>
            <a:endParaRPr lang="pt-BR" sz="2400" dirty="0"/>
          </a:p>
          <a:p>
            <a:r>
              <a:rPr lang="pt-BR" sz="2400" dirty="0" smtClean="0"/>
              <a:t>&lt;h6</a:t>
            </a:r>
            <a:r>
              <a:rPr lang="pt-BR" sz="2400" dirty="0"/>
              <a:t>&gt; I’m H6 </a:t>
            </a:r>
            <a:r>
              <a:rPr lang="pt-BR" sz="2400" dirty="0" smtClean="0"/>
              <a:t>&lt;/h6</a:t>
            </a:r>
            <a:r>
              <a:rPr lang="pt-BR" sz="2400" dirty="0"/>
              <a:t>&gt; </a:t>
            </a:r>
            <a:r>
              <a:rPr lang="pt-BR" sz="2400" dirty="0" smtClean="0"/>
              <a:t>&lt;br/&gt;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075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Horizontal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8229600" cy="5095009"/>
          </a:xfrm>
        </p:spPr>
        <p:txBody>
          <a:bodyPr/>
          <a:lstStyle/>
          <a:p>
            <a:r>
              <a:rPr lang="en-US" b="1" dirty="0"/>
              <a:t>Definition and Usage of the Horizontal Rule tag</a:t>
            </a:r>
            <a:endParaRPr lang="en-US" dirty="0"/>
          </a:p>
          <a:p>
            <a:pPr lvl="1"/>
            <a:r>
              <a:rPr lang="en-US" dirty="0"/>
              <a:t>The &lt;hr&gt; tag defines a thematic break in an HTML page (e.g. a shift of topic).</a:t>
            </a:r>
          </a:p>
          <a:p>
            <a:pPr lvl="1"/>
            <a:r>
              <a:rPr lang="en-US" dirty="0"/>
              <a:t>The &lt;hr&gt; element is used to separate content (or define a change) in an HTML page.</a:t>
            </a:r>
          </a:p>
        </p:txBody>
      </p:sp>
    </p:spTree>
    <p:extLst>
      <p:ext uri="{BB962C8B-B14F-4D97-AF65-F5344CB8AC3E}">
        <p14:creationId xmlns:p14="http://schemas.microsoft.com/office/powerpoint/2010/main" val="121004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255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Differences Between HTML 4.01 and </a:t>
            </a:r>
            <a:r>
              <a:rPr lang="en-US" sz="3600" b="1" dirty="0" smtClean="0"/>
              <a:t>HTML5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327" y="1600201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dirty="0"/>
              <a:t>HTML5, the &lt;hr&gt; tag defines a thematic break.</a:t>
            </a:r>
          </a:p>
          <a:p>
            <a:r>
              <a:rPr lang="en-US" dirty="0"/>
              <a:t>In HTML 4.01, the &lt;hr&gt; tag represents a horizontal rule.</a:t>
            </a:r>
          </a:p>
          <a:p>
            <a:r>
              <a:rPr lang="en-US" dirty="0"/>
              <a:t>However, the &lt;hr&gt; tag may still be displayed as a horizontal rule in visual browsers, but is now defined in semantic terms, rather than presentational terms.</a:t>
            </a:r>
          </a:p>
          <a:p>
            <a:r>
              <a:rPr lang="en-US" dirty="0"/>
              <a:t>All the layout attributes are removed in HTML5. Use CSS instead.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8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572" y="794183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Differences Between HTML and </a:t>
            </a:r>
            <a:r>
              <a:rPr lang="en-US" sz="3600" b="1" dirty="0" smtClean="0"/>
              <a:t>XHTML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52819"/>
            <a:ext cx="8229600" cy="4525963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/>
              <a:t>HTML, the &lt;hr&gt; tag has no end tag.</a:t>
            </a:r>
          </a:p>
          <a:p>
            <a:r>
              <a:rPr lang="en-US" dirty="0"/>
              <a:t>In XHTML, the &lt;hr&gt; tag must be properly closed, like this: &lt;hr /&gt;. </a:t>
            </a: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7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545" y="6096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alt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Attributes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789682"/>
              </p:ext>
            </p:extLst>
          </p:nvPr>
        </p:nvGraphicFramePr>
        <p:xfrm>
          <a:off x="990599" y="1905000"/>
          <a:ext cx="8125691" cy="3581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5138"/>
                <a:gridCol w="1625138"/>
                <a:gridCol w="4875415"/>
              </a:tblGrid>
              <a:tr h="8051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Attribute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Value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8311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dirty="0">
                          <a:effectLst/>
                        </a:rPr>
                        <a:t>align</a:t>
                      </a:r>
                      <a:endParaRPr lang="en-US" sz="140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left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center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right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 supported in HTML5.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Specifies the alignment of a &lt;hr&gt; element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8311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dirty="0">
                          <a:effectLst/>
                        </a:rPr>
                        <a:t>noshade</a:t>
                      </a:r>
                      <a:endParaRPr lang="en-US" sz="140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noshade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 supported in HTML5.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Specifies that a &lt;hr&gt; element should render in one solid color (</a:t>
                      </a:r>
                      <a:r>
                        <a:rPr lang="en-US" sz="1200" dirty="0" err="1">
                          <a:effectLst/>
                        </a:rPr>
                        <a:t>noshaded</a:t>
                      </a:r>
                      <a:r>
                        <a:rPr lang="en-US" sz="1200" dirty="0">
                          <a:effectLst/>
                        </a:rPr>
                        <a:t>), instead of a shaded color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5570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dirty="0">
                          <a:effectLst/>
                        </a:rPr>
                        <a:t>size</a:t>
                      </a:r>
                      <a:endParaRPr lang="en-US" sz="140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pixels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 supported in HTML5.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Specifies the height of a &lt;hr&gt; element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5570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dirty="0">
                          <a:effectLst/>
                        </a:rPr>
                        <a:t>width</a:t>
                      </a:r>
                      <a:endParaRPr lang="en-US" sz="1400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pixels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Not supported in HTML5.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Specifies the width of a &lt;hr&gt; element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90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64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Creating a Line </a:t>
            </a:r>
            <a:r>
              <a:rPr lang="en-US" b="1" dirty="0" smtClean="0"/>
              <a:t>Break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Browsers </a:t>
            </a:r>
            <a:r>
              <a:rPr lang="en-US" dirty="0"/>
              <a:t>automatically wrap text according to the width of the window.  To resolve this problem, you will have to use the &lt;p&gt; tag &lt;/p&gt; </a:t>
            </a:r>
            <a:r>
              <a:rPr lang="en-US" dirty="0" smtClean="0"/>
              <a:t>which will be discuss later or </a:t>
            </a:r>
            <a:r>
              <a:rPr lang="en-US" dirty="0"/>
              <a:t>the </a:t>
            </a:r>
            <a:r>
              <a:rPr lang="en-US" dirty="0" smtClean="0"/>
              <a:t>&lt;br/&gt; </a:t>
            </a:r>
            <a:r>
              <a:rPr lang="en-US" dirty="0"/>
              <a:t>tag.  There is no close tag for the </a:t>
            </a:r>
            <a:r>
              <a:rPr lang="en-US" dirty="0" smtClean="0"/>
              <a:t>&lt;br/&gt; </a:t>
            </a:r>
            <a:r>
              <a:rPr lang="en-US" dirty="0"/>
              <a:t>tag. </a:t>
            </a:r>
          </a:p>
          <a:p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dirty="0"/>
              <a:t> Text  </a:t>
            </a:r>
          </a:p>
          <a:p>
            <a:pPr marL="0" indent="0">
              <a:buNone/>
            </a:pPr>
            <a:r>
              <a:rPr lang="en-US" dirty="0" smtClean="0"/>
              <a:t>&lt;br/&gt;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&lt;br/&gt;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Text </a:t>
            </a:r>
          </a:p>
          <a:p>
            <a:r>
              <a:rPr lang="en-US" dirty="0"/>
              <a:t>Creates two blank lines between the Text lines.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09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bpageDevelopm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webpageDevelopment</Template>
  <TotalTime>146</TotalTime>
  <Words>1002</Words>
  <Application>Microsoft Office PowerPoint</Application>
  <PresentationFormat>On-screen Show (4:3)</PresentationFormat>
  <Paragraphs>164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webpageDevelopment</vt:lpstr>
      <vt:lpstr>Chapter 3 </vt:lpstr>
      <vt:lpstr>Objectives:</vt:lpstr>
      <vt:lpstr>Creating Headers</vt:lpstr>
      <vt:lpstr>Headers</vt:lpstr>
      <vt:lpstr>Horizontal Rule</vt:lpstr>
      <vt:lpstr>Differences Between HTML 4.01 and HTML5</vt:lpstr>
      <vt:lpstr>Differences Between HTML and XHTML</vt:lpstr>
      <vt:lpstr>Attributes</vt:lpstr>
      <vt:lpstr>Creating a Line Break</vt:lpstr>
      <vt:lpstr>Empty Elements Must Also Be Closed in XHTML </vt:lpstr>
      <vt:lpstr>XHTML Elements &amp; Attributes Must Be In Lower Case </vt:lpstr>
      <vt:lpstr>Attribute Values Must Be Quoted</vt:lpstr>
      <vt:lpstr>Attribute Minimization Is Forbidden</vt:lpstr>
      <vt:lpstr>Definition and Usage of the Font tag</vt:lpstr>
      <vt:lpstr>HTML Styles</vt:lpstr>
      <vt:lpstr>Example</vt:lpstr>
      <vt:lpstr>HTML Text Color</vt:lpstr>
      <vt:lpstr>HTML Fonts</vt:lpstr>
      <vt:lpstr>HTML Text Size</vt:lpstr>
      <vt:lpstr>HTML Text Alignment</vt:lpstr>
      <vt:lpstr>STYLE Summary</vt:lpstr>
      <vt:lpstr>How to Convert from HTML to XHTML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Lab 2 Structure</dc:title>
  <dc:creator>Administrator</dc:creator>
  <cp:lastModifiedBy>Administrator</cp:lastModifiedBy>
  <cp:revision>20</cp:revision>
  <dcterms:created xsi:type="dcterms:W3CDTF">2014-11-29T13:46:44Z</dcterms:created>
  <dcterms:modified xsi:type="dcterms:W3CDTF">2016-02-05T13:01:49Z</dcterms:modified>
</cp:coreProperties>
</file>